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9"/>
  </p:notesMasterIdLst>
  <p:sldIdLst>
    <p:sldId id="256" r:id="rId2"/>
    <p:sldId id="443" r:id="rId3"/>
    <p:sldId id="526" r:id="rId4"/>
    <p:sldId id="527" r:id="rId5"/>
    <p:sldId id="441" r:id="rId6"/>
    <p:sldId id="317" r:id="rId7"/>
    <p:sldId id="522" r:id="rId8"/>
    <p:sldId id="484" r:id="rId9"/>
    <p:sldId id="456" r:id="rId10"/>
    <p:sldId id="457" r:id="rId11"/>
    <p:sldId id="458" r:id="rId12"/>
    <p:sldId id="460" r:id="rId13"/>
    <p:sldId id="459" r:id="rId14"/>
    <p:sldId id="461" r:id="rId15"/>
    <p:sldId id="462" r:id="rId16"/>
    <p:sldId id="464" r:id="rId17"/>
    <p:sldId id="463" r:id="rId18"/>
    <p:sldId id="445" r:id="rId19"/>
    <p:sldId id="444" r:id="rId20"/>
    <p:sldId id="446" r:id="rId21"/>
    <p:sldId id="447" r:id="rId22"/>
    <p:sldId id="465" r:id="rId23"/>
    <p:sldId id="466" r:id="rId24"/>
    <p:sldId id="467" r:id="rId25"/>
    <p:sldId id="468" r:id="rId26"/>
    <p:sldId id="448" r:id="rId27"/>
    <p:sldId id="449" r:id="rId28"/>
    <p:sldId id="469" r:id="rId29"/>
    <p:sldId id="470" r:id="rId30"/>
    <p:sldId id="471" r:id="rId31"/>
    <p:sldId id="472" r:id="rId32"/>
    <p:sldId id="473" r:id="rId33"/>
    <p:sldId id="474" r:id="rId34"/>
    <p:sldId id="475" r:id="rId35"/>
    <p:sldId id="476" r:id="rId36"/>
    <p:sldId id="477" r:id="rId37"/>
    <p:sldId id="478" r:id="rId38"/>
    <p:sldId id="479" r:id="rId39"/>
    <p:sldId id="480" r:id="rId40"/>
    <p:sldId id="481" r:id="rId41"/>
    <p:sldId id="482" r:id="rId42"/>
    <p:sldId id="483" r:id="rId43"/>
    <p:sldId id="450" r:id="rId44"/>
    <p:sldId id="451" r:id="rId45"/>
    <p:sldId id="485" r:id="rId46"/>
    <p:sldId id="486" r:id="rId47"/>
    <p:sldId id="487" r:id="rId48"/>
    <p:sldId id="488" r:id="rId49"/>
    <p:sldId id="489" r:id="rId50"/>
    <p:sldId id="490" r:id="rId51"/>
    <p:sldId id="491" r:id="rId52"/>
    <p:sldId id="452" r:id="rId53"/>
    <p:sldId id="453" r:id="rId54"/>
    <p:sldId id="492" r:id="rId55"/>
    <p:sldId id="493" r:id="rId56"/>
    <p:sldId id="494" r:id="rId57"/>
    <p:sldId id="495" r:id="rId58"/>
    <p:sldId id="496" r:id="rId59"/>
    <p:sldId id="497" r:id="rId60"/>
    <p:sldId id="498" r:id="rId61"/>
    <p:sldId id="499" r:id="rId62"/>
    <p:sldId id="500" r:id="rId63"/>
    <p:sldId id="501" r:id="rId64"/>
    <p:sldId id="502" r:id="rId65"/>
    <p:sldId id="503" r:id="rId66"/>
    <p:sldId id="504" r:id="rId67"/>
    <p:sldId id="505" r:id="rId68"/>
    <p:sldId id="506" r:id="rId69"/>
    <p:sldId id="507" r:id="rId70"/>
    <p:sldId id="508" r:id="rId71"/>
    <p:sldId id="509" r:id="rId72"/>
    <p:sldId id="510" r:id="rId73"/>
    <p:sldId id="511" r:id="rId74"/>
    <p:sldId id="512" r:id="rId75"/>
    <p:sldId id="454" r:id="rId76"/>
    <p:sldId id="455" r:id="rId77"/>
    <p:sldId id="514" r:id="rId78"/>
    <p:sldId id="513" r:id="rId79"/>
    <p:sldId id="515" r:id="rId80"/>
    <p:sldId id="517" r:id="rId81"/>
    <p:sldId id="516" r:id="rId82"/>
    <p:sldId id="518" r:id="rId83"/>
    <p:sldId id="519" r:id="rId84"/>
    <p:sldId id="520" r:id="rId85"/>
    <p:sldId id="521" r:id="rId86"/>
    <p:sldId id="529" r:id="rId87"/>
    <p:sldId id="263" r:id="rId8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84" autoAdjust="0"/>
    <p:restoredTop sz="94719"/>
  </p:normalViewPr>
  <p:slideViewPr>
    <p:cSldViewPr snapToGrid="0">
      <p:cViewPr varScale="1">
        <p:scale>
          <a:sx n="88" d="100"/>
          <a:sy n="88" d="100"/>
        </p:scale>
        <p:origin x="-16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0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A138B-0FFD-49DC-A580-48AFA9F74CE3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547D2-F59D-4E09-901D-EB5B30146AA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3BA15D6-80C9-211A-83A0-EA3DEEAE9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8BCAA141-6058-4D75-ECFF-E83F6CA07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8099D9E-1C9F-C8BC-EAEB-2BAE8DB4D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4EB99C69-3A1C-3E96-AC27-16B45B1F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C49AE428-117E-64EF-9ADA-743E994B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04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005468C-248D-7F35-F043-5E42DB35B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4A95B7CC-29AD-CF71-EF8E-16E1A0C06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F132CCB-A26B-F1A3-9C96-63F550B5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1D2D8AB-80A6-0076-980C-DF63277A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346F53D2-3043-491A-E6FD-F44894FA4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970780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A9F98DA3-E7D0-4A50-9F07-35B1A248FA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793ADA8-EFA6-FDA6-2B0C-617A822D0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53F1E4A-F3F3-73A9-C8EA-BAC665C9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994F4938-17A2-CAC7-915D-3C3FD6E17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46CD4A4B-CE59-201E-161D-5F8EA61AA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386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9904A7-00E0-0751-ED1C-5B8DE2064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756C4FD-C1ED-A312-9B95-D1367A74C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10AEE59-7802-707F-B012-86F2E6AB4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B1EC6431-0E59-4F15-AE0E-B84AC9A3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0E9877AF-C9D8-C3F5-1F02-33DB83854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0490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4E5DCE9-0A3B-C36F-7514-FC5DB36B8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B0B8E8CD-3037-A510-09C1-E89C7812B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E9CB7678-13B0-E86F-1874-FABBE0129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4F7D8E8-B564-C989-93E3-F66559F11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9B0B719-4EE2-6C8E-00AD-B8A9BD3B5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3770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FF052D5-C302-568F-8B3B-53DF1887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B4EAB0D-378F-7CB3-5C66-382081348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5FFB8D1E-0E58-8844-E9F2-6C9CF21EE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9E24077-F44A-DD1E-521E-221AC7691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89D37D67-AEB5-1115-9A04-ADA8FE454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4DCE7719-D2E3-5D04-2352-44C1F6F75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31621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F623247-3245-BCD3-86BE-D550E4B8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B27AF44F-FCD2-CD27-91FE-5EB08557A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1BDD7F84-7F76-FB62-4066-86FCA3AD3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8B0A0790-C225-26B9-1327-11F48D68F8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95044BB-2B2E-5C90-788B-E4F662938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45FCCDBB-C15F-7C29-8088-F647C6C5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4FC17FBD-C685-6C5D-0FA2-7A6D4787D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9C5BF9E0-1221-3298-577D-7724BB4BC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695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33C3FBB-A9CF-28D8-F087-1180C5CE1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B28318E7-BCDE-284E-626D-7B69CEA4A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2551A3EF-6F88-D4AD-CFA8-7FCBE9170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414DC10B-93BA-FB9E-D8B3-B7728D942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2855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E7B33633-8C39-A8D4-529C-2D0D6357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6D2A086F-FA1E-2C41-5385-51B7842DA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8C8856-5938-2665-B2CA-55580DC7C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58157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860F077-6D5D-C4FF-FBA9-B99FB5A1F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15C5189-B4C5-04E1-76D7-0DC8912A9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6BB4A00A-7B26-338C-9FD7-07B228ED14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83E28FF9-F1DE-6E3D-10E9-727886C18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B59A9354-9D3A-88EC-6C83-230063EEF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1865A64A-B292-2772-DFDF-529172B5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8560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3F7ED4D-83BF-96EF-99B9-DAB34B6EA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27123ACC-7D55-3605-CEFA-7256CDB00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70B29C9E-60D7-CD94-CAFC-6A15130A0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55EFAE88-8A39-0252-8C21-4064DFEF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74188EB0-E97F-E03F-3404-BBC72ACD7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3347F6F5-9B63-B3E3-F554-115F02DA7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6156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41E4992B-FCDD-E82F-B60F-22F2710EE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5CA3B1B-AA40-855E-53E8-E1BB6FCAB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CB19604-7169-C06F-FD4B-03B670457C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5D4F6-EBB0-9549-A948-6081A3371CB5}" type="datetimeFigureOut">
              <a:rPr lang="pt-BR" smtClean="0"/>
              <a:pPr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0C7D7D1-B42E-5537-0780-B23460B65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E3A80D8E-CDF6-EE64-C19E-A11074BEF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968FE-AF89-DF49-A2A8-D056D8450A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08614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33735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8880397-A549-03B8-7E0C-426985BB3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D97B76B7-0B39-81E8-3CCE-4620C035A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Critérios de julgamento mais amplos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Além do menor preço e melhor técnica, a nova lei introduz: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Maior retorno econômico: foco na eficiência e economicidade.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Técnica e preço, melhor conteúdo artístico, entre outros critérios.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3681596C-C5E2-AA09-AD3A-AF8BACACE8A3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4129654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A0B11BC-CDDB-1501-D6B9-AB9DC7B96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EB15A5B-8D02-633D-91D2-4620E6218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Contratações diretas mais objetivas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Especificação mais clara das hipóteses de dispensa e inexigibilidade de licitação.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Valores atualizados para dispensa por valor (atualizados anualmente):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Art. 75, I: Obras e serviços de engenharia, antes abaixo de R$100.000,00, agora com limite de R$125.451,15.  </a:t>
            </a:r>
          </a:p>
          <a:p>
            <a:pPr lvl="1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75, II: Outros serviços e compras, antes abaixo de R$50.000,00, agora com limite de R$62.725,59.  </a:t>
            </a:r>
          </a:p>
          <a:p>
            <a:pPr lvl="1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Art. 95, § 2º: Limite para contratos verbais em pequenas compras ou serviços de pronto pagamento, ajustado de R$10.000,00 para R$12.545,11.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6E43A9C8-F23F-BB5A-FD9A-3904E19307B9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085515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589879F-8C1E-6E41-3F9C-F2F0EA768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C6F91DF-87AE-EE8A-0BF9-2504305F9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Procedimento de manifestação de interesse (PMI) (art. 78. III)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Regulamenta e estimula a apresentação de projetos, levantamentos e estudos pela iniciativa privada, com ressarcimento possível.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Fase recursal única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Unificação das fases de recurso, reduzindo a burocracia e conferindo mais celeridade ao procedimento licitatório.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B42CEF8-E71C-C022-5127-A580DFB0CEC0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203153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4E5E569-F1D6-F8F6-08B2-BA5A88A074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A9C9C71A-9DE5-3EE4-7464-A603A1D29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Matriz de riscos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Passa a ser obrigatória em contratos de grande vulto, com definição prévia e clara de responsabilidades entre contratante e contratado.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Seguro-garantia com cláusula de retomada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contratos de obras e serviços de engenharia de grande vulto, admite-se seguro-garantia de até 30% do valor contratado, com obrigação de retomada e conclusão do objeto pela seguradora, caso o contratado não cumpra.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D838FF06-021F-EDE5-A3D2-2A90E144D2B7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3788345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D7DFB31-E20B-1FF5-159F-04DB5D0A9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3CF0288-1639-12E9-315A-5330E4CFE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Contrato por tarefa ou empreitada integral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Regulamenta formas de contratação com pagamento por resultado, reduzindo riscos e incentivando a eficiência.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Banco de preços e painel de preços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Fomento ao uso de painéis e bancos de preços públicos para pesquisa de mercado e definição de valores de referência.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402C12CC-D013-B6D5-14FF-DB1E60E4FD12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740107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BEA77B9-1A87-06A2-9ED8-90670049B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F5D3EC90-6511-6D89-71CC-9D2E0ADB3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Nova sistemática de contratos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Definição expressa das espécies contratuais: fornecimento, prestação de serviço, obra, concessão, etc.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Regras mais claras sobre: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Alterações contratuais.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Garantias.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Reajustes e repactuações.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	Extinção contratual.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4D9FA6D1-3948-6C42-BE8F-255DDEE9D70F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503526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CD28595-B66F-B8DF-E86A-A7057D73D1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5A4A30D-4422-43C8-E0E5-67124B492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Sanções administrativas atualizadas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Criação de um cadastro nacional de empresas sancionadas (CNEP). </a:t>
            </a:r>
          </a:p>
          <a:p>
            <a:pPr marL="457200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Penalidades mais proporcionais e efetivas, com regras detalhadas sobre dosimetria e processo sancionatório.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Contratações sustentáveis e inovação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Estímulo à adoção de critérios de sustentabilidade ambiental, responsabilidade social e inovação tecnológica nas contratações públicas.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C3D1181E-6593-93BD-6218-4F28495B54A0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5879345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5F8A6891-ECC3-EC81-0B31-19594C6F9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E6ACFB55-F0DF-703A-0177-FF09586C7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Responsabilização solidária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Reforço nas regras de responsabilidade solidária de empresas consorciadas e subcontratadas.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Capacitação e governança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Incentivo à profissionalização dos agentes públicos envolvidos em licitações.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Exigência de gestão por competências e boas práticas de governança.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E092DA9-44D3-8616-4427-0441DE223ED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639606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D0D9658-136F-4B58-210A-313E87894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2897EEC-5764-2AD7-B363-2AD724F0E8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32CB2E12-489A-4F03-9AE0-FC9DC3067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Entrada em vigor</a:t>
            </a:r>
          </a:p>
        </p:txBody>
      </p:sp>
    </p:spTree>
    <p:extLst>
      <p:ext uri="{BB962C8B-B14F-4D97-AF65-F5344CB8AC3E}">
        <p14:creationId xmlns:p14="http://schemas.microsoft.com/office/powerpoint/2010/main" xmlns="" val="1380635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087063E-51A8-1AEB-4173-2AB7FB343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C6090DB-3EC2-0805-3C7D-73B521A8B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Lei nº 14.133/2021 foi publicada em 1º de abril de 2021 e entrou em vigência imediata na mesma data.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Contudo, sua aplicação integral não foi automática, estabelecendo-se um período de transição.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Período de transição encerrado em 31 de dezembro de 2023.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partir de 1º de janeiro de 2024, a Lei nº 14.133/2021 é obrigatória para todas as contratações públicas.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E5B175B0-2715-5BA4-A44E-EBF000B53F6D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Entrada em vigor</a:t>
            </a:r>
          </a:p>
        </p:txBody>
      </p:sp>
    </p:spTree>
    <p:extLst>
      <p:ext uri="{BB962C8B-B14F-4D97-AF65-F5344CB8AC3E}">
        <p14:creationId xmlns:p14="http://schemas.microsoft.com/office/powerpoint/2010/main" xmlns="" val="23510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F24ECFA-C6E7-45FB-917E-58E62813D6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58332" y="905111"/>
            <a:ext cx="1135562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CONTROLE INTERNO E A NOVA LEI DE LICITAÇÕES</a:t>
            </a:r>
          </a:p>
          <a:p>
            <a:pPr algn="ctr"/>
            <a:endParaRPr lang="pt-BR" sz="20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 rtl="0" fontAlgn="base">
              <a:buNone/>
            </a:pP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 Novidades trazidas pela Lei 14.133/2021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Entrada em vigor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 Transição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 Agentes Licitadores (atuais e nova lei)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 Atuação Jurídica nas Licitações (atuais e nova lei)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 Atuação do Controle Interno na Nova Licitação: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a) Requisitos para atuar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b) Fases e momentos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c) Controle prévio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d) Controle concomitante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e) Controle posterior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f) Normatização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g) Comunicação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h) Recomendação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i) Denunciação</a:t>
            </a:r>
            <a:b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0" i="0" dirty="0">
                <a:solidFill>
                  <a:srgbClr val="2424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j) Responsabilização</a:t>
            </a:r>
            <a:endParaRPr lang="pt-BR" sz="2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633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427A5B7-13B0-0BB3-26BD-59D9905DC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28439B0-D9EE-5007-B61B-9B03157C46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D67F8D4E-88DB-351A-2A18-4A8DC3815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3191460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7D70F48-A905-5143-70EA-14ACF0C6D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D54FE718-7A17-F486-2D66-974CD662E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0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Durante a transição, até 31 de dezembro de 2023, os órgãos públicos puderam optar por licitar e contratar: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Com base na Nova Lei (14.133/2021).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Ou com base nas leis antigas: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8.666/1993 (Licitações e Contratos).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10.520/2002 (Pregão).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12.462/2011 (RDC).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A escolha entre os regimes precisava ser expressamente indicada nos editais e instrumentos convocatórios.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648E16C-8B57-2087-D63A-C82F2B9BE41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1946021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8C6F9C8-B3DD-AC12-CE98-DA8C8C000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5CD3FA3-F2DE-BDDA-EB78-AF4B72EE0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Vedação ao uso combinado de leis </a:t>
            </a:r>
          </a:p>
          <a:p>
            <a:pPr marL="38576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Não era permitido misturar dispositivos das leis antigas com a Nova Lei em um mesmo procedimento.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A Administração precisava escolher um regime único e completo.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Término do período de transição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prazo de transição terminou em 31 de dezembro de 2023.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partir de 1º de janeiro de 2024, a Nova Lei de Licitações (14.133/2021) passou a ser de adoção obrigatória, e as normas anteriores foram formalmente revogadas, conforme previsto no art. 193.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8C4E1580-12AF-04D1-6D8B-105B032C913C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23249688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A85C731-42F3-16B6-457F-EC640C04E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5AF800E4-69A5-ABC6-510D-DE8B218FD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Situação das contratações iniciadas sob as leis antigas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Contratações e processos licitatórios iniciados até 31/12/2023 sob o regime das leis antigas permanecem válidos e seguem regidos por elas até sua conclusão.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Isso atende ao princípio da segurança jurídica.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499F68D6-C1DB-F858-D9D1-A508B59BAC3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1340117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49ABEA2-212C-038A-172D-BCFBF41C2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ED2F348-A107-296D-A04A-905EBA786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Preparação necessária no período de transição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Durante o período de transição, as Administrações Públicas precisaram: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✅ Revisar e atualizar seus regulamentos internos.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✅ Capacitar servidores sobre as novas normas.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✅ Estruturar procedimentos, minutas padrão, painéis de preços, entre outros instrumentos.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B12636C0-D7CA-0724-D64A-8A7AA5D2B046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3071670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AF3388F-F7AF-B5AE-C158-7D2EFA458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BADC93-04B2-E13F-03C1-FEBBC25CD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Reflexões sobre o período de transição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modelo de transição buscou oferecer tempo e condições para que os entes públicos se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adaptassem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à Nova Lei.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entanto, houve desafios, especialmente para municípios de menor porte, que precisaram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ajustar sistemas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elaborar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regulamentos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400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capacitar servidores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1207445-1FFD-A956-7D2A-57A27BD7B29B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Transição</a:t>
            </a:r>
          </a:p>
        </p:txBody>
      </p:sp>
    </p:spTree>
    <p:extLst>
      <p:ext uri="{BB962C8B-B14F-4D97-AF65-F5344CB8AC3E}">
        <p14:creationId xmlns:p14="http://schemas.microsoft.com/office/powerpoint/2010/main" xmlns="" val="13777564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ACB0D7C-CBFC-084A-28E9-200403811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E40F047-56CF-DFA6-B9B5-79E8F39912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352D26FF-47CD-692E-B678-A062C9E7A4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9288250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B78AACE-0292-14D5-47C2-94ED9B7E2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1327A2C-17EB-F37D-5A60-CD7A90F92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Lei nº 14.133/2021 introduziu uma nova sistemática para os agentes responsáveis pelas licitações e contratações públicas, com foco na profissionalização e segregação de funções, visando reforçar a governança e a segurança jurídica.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seguir, são apresentados quem são os agentes de contratação, os membros da equipe de apoio e outros agentes previstos: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3A7003AE-7B8B-BF1B-858A-37A5698132D5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8201310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Agente de contratação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pessoa designada pela autoridade competente, entre servidores efetivos ou empregados públicos dos quadros permanentes da Administração Pública, para tomar decisões, acompanhar o trâmite da licitação, dar impulso ao procedimento licitatório e executar quaisquer outras atividades necessárias ao bom andamento do certame até a homologação.” (Art. 6º, inciso LX</a:t>
            </a:r>
            <a:r>
              <a:rPr lang="pt-BR" sz="2400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t-BR" sz="24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710346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Agente de contratação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figura central do procedimento licitatório.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Responsável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conduzir a licitação, desde a fase preparatória até a assinatura do contrato.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individualmente, diferente da antiga comissão de licitação.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julgar propostas e habilitação, além de praticar todos os atos necessários.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➡Requisitos: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Servidor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público efetivo ou empregado público dos quadros permanentes.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Preferencialmente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 nível superior e capacitação específica.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70494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F24ECFA-C6E7-45FB-917E-58E62813D6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58332" y="905111"/>
            <a:ext cx="1135562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AURENILSON CIPRIANO</a:t>
            </a:r>
          </a:p>
          <a:p>
            <a:pPr algn="ctr"/>
            <a:endParaRPr lang="pt-BR" sz="1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P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EXPERIÊNCIA PROFISSIONAL</a:t>
            </a:r>
          </a:p>
          <a:p>
            <a:endParaRPr lang="pt-PT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PT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Contador do Município de Andirá (2014 - atual) </a:t>
            </a: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Servidor Público Municipal (1991 - atual)</a:t>
            </a: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UNYFLEX (2023 – atual)</a:t>
            </a:r>
          </a:p>
          <a:p>
            <a:pPr>
              <a:spcAft>
                <a:spcPts val="600"/>
              </a:spcAft>
            </a:pPr>
            <a:endParaRPr lang="pt-PT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Universitário – FACCREI de Cornélio Procópio (2017 - 2022)</a:t>
            </a:r>
          </a:p>
          <a:p>
            <a:pPr>
              <a:spcAft>
                <a:spcPts val="600"/>
              </a:spcAft>
            </a:pPr>
            <a:endParaRPr lang="pt-PT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PSS - SEED PR (2008 - 2014)</a:t>
            </a:r>
          </a:p>
          <a:p>
            <a:pPr>
              <a:spcAft>
                <a:spcPts val="600"/>
              </a:spcAft>
            </a:pPr>
            <a:endParaRPr lang="pt-PT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Diretor da Autarquia Municipal de Esportes de Andirá (2010 - 2011)</a:t>
            </a:r>
          </a:p>
          <a:p>
            <a:pPr>
              <a:spcAft>
                <a:spcPts val="600"/>
              </a:spcAft>
            </a:pPr>
            <a:endParaRPr lang="pt-PT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do RPPS de Andirá (2011-2019)</a:t>
            </a:r>
          </a:p>
          <a:p>
            <a:pPr>
              <a:spcAft>
                <a:spcPts val="600"/>
              </a:spcAft>
            </a:pPr>
            <a:endParaRPr lang="pt-PT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PT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Presidente da Associação Paranaense de Previdência - APEPREV (2017-2019)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1717" y="1076975"/>
            <a:ext cx="3229587" cy="339701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551633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Agente de contratação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➡Responsabilidades: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Conduzir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processo licitatório, do planejamento até a adjudicação.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Praticar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todos os atos necessários à condução da licitação, inclusive: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Recebimento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propostas.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Julgamento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habilitação.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Julgamento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das propostas.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Impugnação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documentos.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Decisão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sobre desclassificação.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Garantir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observância dos princípios da legalidade, impessoalidade, moralidade, eficiência, publicidade e competitividade.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Comunicar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autoridade superior qualquer irregularidade ou risco identificado.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2398351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Agente de contratação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Não pode: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Assinar o contrato (atribuição da autoridade competente).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Realizar atos que não estejam no seu âmbito de competência legal ou regulamentar.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10427129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Comissão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contratação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“conjunto de agentes públicos indicados pela Administração, em caráter permanente ou especial, com a função de receber, examinar e julgar documentos relativos às licitações e aos procedimentos auxiliares” (Art. 6º, inciso l)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Excepcionalmente, pode ser designada uma comissão para conduzir a licitação, especialmente em casos de grande vulto, complexidade ou motivadamente.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comissão atua de forma colegiada.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14291456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Comissão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contratação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Quando designada, a comissão substitui o agente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forma colegiada na condução do procedimento licitatório.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 mesmas competências e deveres do agente de contratação.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Exigida especialmente em processos de maior complexidade ou grande vulto.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6213611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Equipe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apoio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“§ 1º O agente de contratação será auxiliado por equipe de apoio e responderá individualmente pelos atos que praticar, salvo quando induzido a erro pela atuação da equipe.” (Art. 7º, § 1º)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Designada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assessorar o agente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principalmente, na análise técnica das propostas e na fiscalização do procedimento.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ser composta por servidores efetivos ou empregados públicos.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9297499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Equipe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apoio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Pode incluir profissionais especializados, conforme a natureza do objeto.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➡Responsabilidades: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Auxiliar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tecnicamente o agente ou a comissão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Analisar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documentos, atestar informações e realizar pareceres.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sessões públicas, quando necessário.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Contribuir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a transparência e segurança jurídica do certame.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Não delibera ou decide, mas assessora.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1376347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Gestor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contrato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“Art. 117. A execução do contrato deverá ser acompanhada e fiscalizada por 1 (um) ou mais fiscais do contrato, representantes da Administração especialmente designados conforme requisitos estabelecidos no art. 7º desta Lei, ou pelos respectivos substitutos, permitida a contratação de terceiros para assisti-los e subsidiá-los com informações pertinentes a essa atribuição.”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Responsável por acompanhar e fiscalizar a execução do contrato.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após a celebração contratual, garantindo o cumprimento das cláusulas.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8890237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Gestor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contrato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lei recomenda que haja uma designação formal e, quando necessário, a constituição de comissão de fiscalização.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Acompanhar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fiscalizar a execução do contrato administrativo.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Registrar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todas as ocorrências relevantes para a execução.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Comunicar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autoridade superior quaisquer irregularidades ou descumprimentos.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Aplicar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 sugerir sanções administrativas.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Solicitar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apoio técnico, quando necessário.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2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a figura central para garantir a boa execução contratual.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8967835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Fiscal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contrato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“§ </a:t>
            </a: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1º O fiscal do contrato anotará em registro próprio todas as ocorrências relacionadas à execução do contrato, determinando o que for necessário para a regularização das faltas ou dos defeitos observados.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2º O fiscal do contrato informará a seus superiores, em tempo hábil para a adoção das medidas convenientes, a situação que demandar decisão ou providência que ultrapasse sua competência.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3º O fiscal do contrato será auxiliado pelos órgãos de assessoramento jurídico e de controle interno da Administração, que deverão dirimir dúvidas e subsidiá-lo com informações relevantes para prevenir riscos na execução contratual.” (Art. 117, § 1º, 2º e 3º)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69972759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Fiscal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contrato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Pode ser designado um ou mais fiscais específicos, dependendo da complexidade e natureza do objeto contratado.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forma técnica, controlando aspectos como qualidade, prazo e segurança. </a:t>
            </a:r>
            <a:endParaRPr lang="pt-BR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1666486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F24ECFA-C6E7-45FB-917E-58E62813D6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58332" y="905111"/>
            <a:ext cx="1135562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AURENILSON CIPRIANO</a:t>
            </a:r>
          </a:p>
          <a:p>
            <a:pPr algn="ctr"/>
            <a:endParaRPr lang="pt-B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FORMAÇÃO ACADÊMICA</a:t>
            </a:r>
          </a:p>
          <a:p>
            <a:pPr algn="ctr"/>
            <a:endParaRPr lang="pt-BR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Gestão Pública – UNINA (2018)</a:t>
            </a:r>
          </a:p>
          <a:p>
            <a:endParaRPr lang="pt-P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Administração e Finanças - UNINA (2016)</a:t>
            </a:r>
          </a:p>
          <a:p>
            <a:endParaRPr lang="pt-P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Especialista em Docência do Ensino Superior – FAFIPA - 2009</a:t>
            </a:r>
          </a:p>
          <a:p>
            <a:endParaRPr lang="pt-P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Formação Pedagógica de Docentes com Habilitação em Matemática – FANORPI 2011</a:t>
            </a:r>
          </a:p>
          <a:p>
            <a:endParaRPr lang="pt-P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Graduado em Gestão Pública – IFPR (2011)</a:t>
            </a:r>
          </a:p>
          <a:p>
            <a:endParaRPr lang="pt-PT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PT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Graduado em Ciências Contábeis – UENP (1997)</a:t>
            </a:r>
          </a:p>
          <a:p>
            <a:pPr algn="ctr"/>
            <a:endParaRPr lang="pt-PT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6331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Fiscal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contrato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Auxiliar o gestor contratual em aspectos específicos e técnicos.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Verificar qualidade, prazo e conformidade dos serviços ou produtos.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Atestar faturas, notas fiscais e relatórios de execução.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Comunicar ao gestor e à autoridade superior quaisquer não conformidades.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6177419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Autoridade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superior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 o agente responsável por atos de homologação, adjudicação e anulação do certame, além da designação do agente de contratação, da equipe de apoio e do gestor/fiscal do contrato.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➡Responde 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 estruturação da governança das contratações públicas no órgão ou entidade.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29866053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5D7DACF-A433-FC8F-F3ED-82334E467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499C050-36E2-8C87-AD92-14F2D55DE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Autoridade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superior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Designar formalmente o agente de contratação, equipe de apoio, gestor e fiscais.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Homologar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resultado da licitação.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Adjudicar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objeto.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Decidir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sobre recursos administrativos.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anulação ou revogação do certame, quando cabível.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Assinar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contrato administrativo.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0587CAB2-8D2E-476B-C49F-BFE17F8E5C1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Agentes licitadores</a:t>
            </a:r>
          </a:p>
        </p:txBody>
      </p:sp>
    </p:spTree>
    <p:extLst>
      <p:ext uri="{BB962C8B-B14F-4D97-AF65-F5344CB8AC3E}">
        <p14:creationId xmlns:p14="http://schemas.microsoft.com/office/powerpoint/2010/main" xmlns="" val="37719187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0CEB2ACD-1233-7E3C-3EEF-FE1810956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0A5C81F-97B8-5A8D-155C-028211BB2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0315CB54-E769-01C8-9888-055099297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22153491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atuação da assessoria jurídica na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nº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14.133/2021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foi fortalecida, com funções mais bem definidas e foco na prevenção de irregularidades, segurança jurídica e controle interno.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Papel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fundamental: segurança jurídica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assessoria jurídica atua como órgão consultivo, responsável por analisar e emitir pareceres nos processos licitatórios e contratos administrativos, garantindo a conformidade com: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Constituição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Federal.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gerais de licitações.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Legislação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setorial e específica.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Princípios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administrativos.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23384414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Conforme o art. 53 da Lei nº 14.133/2021, o assessoramento jurídico deverá manifestar-se obrigatoriamente nas seguintes hipóteses: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– Antes da deflagração da licitação: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Exame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jurídico prévio do processo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Verificação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adequação dos elementos técnicos e jurídicos.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Conferência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legitimidade das cláusulas do edital e minuta contratual.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Finalidade: garantir que o edital esteja regular e que não haja vícios que comprometam o certame.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34208336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Nos processos de contratação direta: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Análise da justificativa apresentada para a inexigibilidade ou dispensa de licitação.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Exame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conformidade com os requisitos legais.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➡Exemplo: contratação por inexigibilidade de artista consagrado, situação que exige manifestação formal do jurídico.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12970121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Na elaboração ou alteração de contratos, termos aditivos e seus apostilamentos: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Revisão das cláusulas contratuais, evitando disposições ilegais ou abusivas.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Avaliação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adequação das alterações com base nos limites legais (art. 124).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Exemplo: reajuste por índice inflacionário via apostilamento — deve ter respaldo jurídico.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4344299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Na aplicação de sanções administrativas: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Exame da legalidade e adequação das penalidades a serem aplicadas a contratados, conforme o Capítulo de Sanções (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155 a 162).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Garantia do contraditório e ampla defesa.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➡A manifestação jurídica é condição para a validade da decisão administrativa.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15036075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Outras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funções relevantes: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✔ Participar da definição de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minutas-padrão</a:t>
            </a: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✔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Assessorar na elaboração de estudos técnicos preliminares e termos de referência: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✔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Apoiar a gestão de riscos e o planejamento das contratações: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353318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F24ECFA-C6E7-45FB-917E-58E62813D6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658B639D-F046-440C-9A87-76FA657699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301895731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assessoria jurídica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Embora a manifestação jurídica seja obrigatória, o ato decisório final cabe à autoridade competente da Administração Pública.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assessoria jurídica não substitui o gestor ou agente de contratação.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 como guarda de legalidade, prevenindo irregularidades que possam gerar nulidades ou responsabilização do ente público.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267954559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E5FC74-13AE-F4BE-BE64-843E1E553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BE48CB23-8164-3611-7733-A0776B75F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obrigatória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Modernização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papel jurídico na Nova Lei: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Foco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 prevenção de riscos, e não apenas na regularização formal.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Incentivo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ao controle prévio, evitando judicializações.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Maior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integração com os setores de gestão, planejamento e fiscalização.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Vedação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atuação isolada: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parecer jurídico não pode ser considerado ato isolado para convalidar procedimentos administrativos com vícios insanáveis.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parecer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substitui a análise de mérito técnico ou gerencial.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A568C795-F2B7-1270-257E-79FFCF254EFE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jurídica nas licitações</a:t>
            </a:r>
          </a:p>
        </p:txBody>
      </p:sp>
    </p:spTree>
    <p:extLst>
      <p:ext uri="{BB962C8B-B14F-4D97-AF65-F5344CB8AC3E}">
        <p14:creationId xmlns:p14="http://schemas.microsoft.com/office/powerpoint/2010/main" xmlns="" val="32786300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B959CE2-AA8A-96CE-9396-F56D28D8C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445C4CC-5825-D010-A83D-44EED30091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5FB026A2-6C6F-D707-48EE-B74ED8FD4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do Controle Interno </a:t>
            </a:r>
          </a:p>
        </p:txBody>
      </p:sp>
    </p:spTree>
    <p:extLst>
      <p:ext uri="{BB962C8B-B14F-4D97-AF65-F5344CB8AC3E}">
        <p14:creationId xmlns:p14="http://schemas.microsoft.com/office/powerpoint/2010/main" xmlns="" val="34881450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Nova Lei de Licitações e Contratos Administrativos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ampliou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reforçou significativamente o papel do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Interno na administração pública, atribuindo-lhe funções essenciais para garantir a legalidade, eficiência, economicidade e prevenção de riscos nas contratações públicas. </a:t>
            </a:r>
            <a:endParaRPr lang="pt-BR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atuação do controle interno aparece de forma transversal e estratégica em diversos dispositivos da Lei nº 14.133/2021.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16027416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Papel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fundamental: fortalecimento da governança e da integridade (art. 11, parágrafo único)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atua como um mecanismo de prevenção e detecção de irregularidades, promovendo a efetividade e a transparência das contratações públicas.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Atribuições centrais: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Orientar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agentes públicos.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falhas e ilegalidades.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Aperfeiçoar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processos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conformidade com os princípios constitucionais.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412428537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– Acompanhamento e fiscalização preventiva (Art. 117, § 3º; art. 169)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Acompanhar a gestão das contratações em todas as suas fases: planejamento, seleção do fornecedor, execução contratual e encerramento.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Zelar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pela conformidade dos procedimentos com as normas legais.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forma preventiva e orientadora.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2470877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Verificação da conformidade dos atos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verificar se os procedimentos de licitação e os contratos administrativos seguem os princípios: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Legalidade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Impessoalidade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Moralidade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Eficiência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Publicidade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87313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➡ Pode sugerir ajustes ou correções, caso identifique falhas.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53964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Apoio à gestão de riscos (Art. 11, parágrafo único)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 gestão e mitigação de riscos, propondo: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Procedimentos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controle.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Barreiras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 evitar falhas e fraudes.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Auxiliar na elaboração do Plano de Contratações Anual e dos Estudos Técnicos Preliminares.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6401618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Monitoramento da execução contratual (art. 117, § 3º; art. 141, § 1º, art. 171, II)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Acompanhar a atuação do gestor e fiscal de contratos, verificando: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Regularidade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dos pagamentos.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Correta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execução do objeto.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Aplicação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sanções, se necessário.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66268078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Comunicação de irregularidades (art. 169, § 3º, I e II)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Caso constate irregularidades, deve: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Comunicar aos órgãos de controle externo (Tribunal de Contas, Ministério Público).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Sugerir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providências corretivas.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Fortalece a responsabilização de gestores e contratados.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406380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3088134D-AE5F-4599-BE39-C8D1A5390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 promulgação da Nova Lei de Licitações e Contratos Administrativos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um avanço significativo no âmbito das contratações públicas no Brasil, consolidando-se como um novo marco regulatório para essas atividades.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Essa legislação conferiu um papel de destaque ao Sistema de Controle Interno, ressaltando a necessidade imprescindível de seu fortalecimento como elemento fundamental para assegurar a integridade e a eficácia dos procedimentos licitatórios e contratuais.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Além disso, a NLLC reconheceu que o estabelecimento de controles internos robustos é essencial para alcançar os resultados almejados tanto nas fases de planejamento e contratação, quanto na execução dos contratos, promovendo maior segurança, eficiência e transparência na gestão pública.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2E1DDC23-AADB-44E6-AE24-A46BD2F45092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127683487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Fomento à integridade (art. 60, IV; art. 156, V)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Contribuir para a implementação de programas de integridade, especialmente nas contratações de maior vulto.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Orientar sobre práticas que promovam a ética, a transparência e a prevenção de fraudes.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28818285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Principais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competências 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u="sng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VII </a:t>
            </a:r>
            <a:r>
              <a:rPr lang="pt-BR" sz="24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Participação na elaboração de normas internas (art. 19, IV)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Auxiliar na elaboração de: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Minutas-padrão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Regulamentos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internos de licitações e contratos.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Procedimentos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controle.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Garante padronização e segurança jurídica.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20819986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Instrumentos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atuação: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Auditorias preventivas e periódicas.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Relatórios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conformidade.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Pareceres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técnicos.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Orientações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formais aos gestores.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informações gerenciais para acompanhamento das contratações.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42074823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Responsabilização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Controle Interno: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Controle Interno pode ser responsabilizado em caso de: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Omissão no exercício do controle.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Conivência com irregularidades.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Falha grave que gere prejuízo ao erário.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 isso, sua atuação deve ser proativa e técnica.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2792483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Importância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estratégica: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Reforça o compliance.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Reduz riscos de sanções administrativas e judicializações.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Melhora a credibilidade da Administração Pública.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Contribui para a boa governança e a gestão eficiente dos recursos públicos.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2163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Requisitos para atuar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deve atuar com base em: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Independência técnica e autonomia funcional.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permanente dos seus servidores.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Conhecimento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normativo sobre contratações públicas.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Acesso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irrestrito às informações dos processos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Estrutura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adequada e dotação de recursos humanos e materiais.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84177031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Fases e momentos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atua de forma transversal, ao longo de todas as fases da contratação pública: </a:t>
            </a:r>
          </a:p>
          <a:p>
            <a:pPr marL="544513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planejamento: análise do Plano Anual de Contratações, estudos técnicos preliminares e matriz de riscos. </a:t>
            </a:r>
          </a:p>
          <a:p>
            <a:pPr marL="544513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seleção: acompanhamento da elaboração e divulgação do edital e das decisões relativas à habilitação e julgamento. </a:t>
            </a:r>
          </a:p>
          <a:p>
            <a:pPr marL="544513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execução: monitoramento da execução do contrato e da atuação do gestor e fiscais. </a:t>
            </a:r>
          </a:p>
          <a:p>
            <a:pPr marL="544513" indent="-457200" algn="just" rtl="0" fontAlgn="base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Fase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encerramento: análise da regularidade dos atos de encerramento e prestação de contas.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87087876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Controle prévio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preventiva, antes da formalização dos atos administrativos, visando: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Avaliar a regularidade e legalidade dos procedimentos.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Sugerir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correções para evitar a prática de atos ilegais ou ineficazes.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Verificar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adequação do planejamento e a gestão de riscos.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Exemplo: análise de minutas de editais e contratos.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1735328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Controle concomitante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simultânea à execução do procedimento ou do contrato, para: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Monitorar a regularidade dos atos em tempo real.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eventuais desvios ou riscos de forma tempestiva.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Sugerir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ajustes imediatos para a correção de falhas.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Exemplo: acompanhamento da fase de julgamento de propostas ou execução contratual.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295711516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Controle posterior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posterior à prática dos atos, com foco na: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Avaliação da conformidade e regularidade.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Prestação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contas e responsabilização.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Geração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informações gerenciais e lições aprendidas.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Exemplo: auditoria ou fiscalização após o encerramento do contrato.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160225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3088134D-AE5F-4599-BE39-C8D1A5390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objetivo da Lei 14.133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é transformar a licitação e a execução contratual em processos mais planejados, transparentes, seguros e orientados para resultados, alinhados com as melhores práticas internacionais de governança pública.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2E1DDC23-AADB-44E6-AE24-A46BD2F45092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26542311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Normatização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pode e deve: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Participar da elaboração de normas internas, como: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Minutas-padrão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editais e contratos.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Regulamentos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licitações.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Procedimentos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fiscalização.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Fomentar a padronização e a segurança jurídica nos processos licitatórios e contratuais.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3998205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g)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deve: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Comunicar imediatamente aos órgãos de controle externo (Tribunal de Contas, Ministério Público) quaisquer indícios de irregularidades graves.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Manter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fluxos de informação com a alta administração e os agentes de contratação.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Estimular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transparência e a confiança nos processos.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289614052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Recomendação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Controle Interno exerce função orientadora, devendo: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Emitir recomendações para a melhoria de processos e correção de falhas.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Propor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ajustes no planejamento, execução e controle dos contratos.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Atuar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como parceiro estratégico da gestão pública.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1110390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Denunciação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Quando verificar indícios de irregularidade grave ou dano ao erário, o Controle Interno deve: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Proceder à denunciação formal aos órgãos competentes: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Externo.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Ministério 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Público. </a:t>
            </a:r>
          </a:p>
          <a:p>
            <a:pPr marL="887413" lvl="1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0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Polícia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Recomendar a adoção de medidas administrativas para interromper o dano.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132748830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134FE492-A3EF-C6F7-E700-296A6BAA9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F6ED386-8EB8-DE92-5D64-BC49E61AD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Responsabilização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pode ser responsabilizado por: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Omissão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exercício do seu dever de fiscalização.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Negligência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 detecção ou comunicação de irregularidades.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indevida que cause prejuízo ao erário.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➡️ A responsabilização ocorre nos termos da Lei de Improbidade Administrativa (Lei nº 8.429/1992) e demais legislações aplicáveis.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95855807-2F5A-E10D-C077-C37B3D70D0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Atuação do Controle Interno</a:t>
            </a:r>
          </a:p>
        </p:txBody>
      </p:sp>
    </p:spTree>
    <p:extLst>
      <p:ext uri="{BB962C8B-B14F-4D97-AF65-F5344CB8AC3E}">
        <p14:creationId xmlns:p14="http://schemas.microsoft.com/office/powerpoint/2010/main" xmlns="" val="18301873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16F4E4F-3DD4-E078-0A2D-4129542F5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425667F-93A5-DFC7-112B-74E319739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chemeClr val="accent2"/>
              </a:solidFill>
            </a:endParaRPr>
          </a:p>
        </p:txBody>
      </p:sp>
      <p:sp>
        <p:nvSpPr>
          <p:cNvPr id="7" name="Subtítulo 6">
            <a:extLst>
              <a:ext uri="{FF2B5EF4-FFF2-40B4-BE49-F238E27FC236}">
                <a16:creationId xmlns="" xmlns:a16="http://schemas.microsoft.com/office/drawing/2014/main" id="{C7A469AD-B517-1159-ABA5-EFEC538F2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9281" y="2483832"/>
            <a:ext cx="10035654" cy="791631"/>
          </a:xfrm>
        </p:spPr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4852220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“Art</a:t>
            </a: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169. As contratações públicas deverão submeter-se a práticas contínuas e permanentes de gestão de riscos e de controle preventivo, inclusive mediante adoção de recursos de tecnologia da informação, e, além de estar subordinadas ao controle social, sujeitar-se-ão às seguintes linhas de defesa: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- primeira linha de defesa, integrada por servidores e empregados públicos, agentes de licitação e autoridades que atuam na estrutura de governança do órgão ou entidade;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 - segunda linha de defesa, integrada pelas unidades de assessoramento jurídico e de </a:t>
            </a:r>
            <a:r>
              <a:rPr lang="pt-BR" sz="2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</a:t>
            </a: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 próprio órgão ou entidade;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00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III - terceira linha de defesa, integrada pelo órgão central de controle interno da Administração e pelo tribunal de contas</a:t>
            </a:r>
            <a:r>
              <a:rPr lang="pt-BR" sz="2000" b="0" i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pt-BR" sz="2000" b="0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335379639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Quem?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Gestores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executores dos contratos. </a:t>
            </a:r>
            <a:endParaRPr lang="pt-BR" sz="2400" b="0" i="0" dirty="0" smtClean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Agentes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públicos que planejam, executam e fiscalizam as contratações.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264822206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Identificação, avaliação e mitigação dos riscos inerentes aos processos licitatórios e contratuais.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Cumprimento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normas legais e procedimentos internos.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Responsabilidade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direta pela conformidade e efetividade dos controles implantados.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Elaboração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 aplicação de Planos de Gestão de Riscos.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243426670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Gestão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Instrumentos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Estudos técnicos preliminares.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Termo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Referência.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Matriz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Riscos.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Monitoramento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execução contratual.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799254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3088134D-AE5F-4599-BE39-C8D1A5390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Unificação das normas de licitações e contratos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-46038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nova lei revogou e substituiu gradualmente as antigas normas: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8.666/1993 (Licitações e Contratos).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10.520/2002 (Pregão).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Lei nº 12.462/2011 (RDC).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2075" indent="34925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Estabelece um marco legal unificado, com procedimentos e regras integradas.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2E1DDC23-AADB-44E6-AE24-A46BD2F45092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32353022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Quem?</a:t>
            </a:r>
            <a:endParaRPr lang="pt-BR" sz="23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Unidade 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Controle Interno ou órgão equivalente da entidade.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3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Apoia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orienta e supervisiona a gestão na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implementação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 controles internos efetivos.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Realiza 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controle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preventivo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concomitante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posterior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sobre as contratações.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Monitora 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gestão de riscos e promove a </a:t>
            </a:r>
            <a:r>
              <a:rPr lang="pt-BR" sz="2300" b="0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melhoria contínua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dos processos.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3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Recomenda</a:t>
            </a:r>
            <a:r>
              <a:rPr lang="pt-BR" sz="23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ajustes e </a:t>
            </a:r>
            <a:r>
              <a:rPr lang="pt-BR" sz="23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comunica</a:t>
            </a:r>
            <a:r>
              <a:rPr lang="pt-BR" sz="23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irregularidades graves.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222894718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Interno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Instrumentos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Normas internas.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Pareceres técnicos.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Relatórios de auditoria.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Recomendações corretivas.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11822576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Externo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Quem</a:t>
            </a:r>
            <a:r>
              <a:rPr lang="pt-BR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Tribunais de Contas (principalmente o TCU e Tribunais de Contas Estaduais e Municipais).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Ministério Público e demais órgãos de fiscalização e controle social.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114045551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Externo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Atuação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Fiscalização independente e autônoma sobre a gestão pública.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Julgamento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 regularidade dos atos administrativos e das contas públicas.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Aplicação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sanções e determinações corretivas.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Estímulo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 à transparência.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335512833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3ª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Linha de </a:t>
            </a: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Defesa: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Controle Externo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Instrumentos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Processos de tomada e prestação de contas.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Auditorias operacionais e financeiras.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Decisões administrativas sancionatórias.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314631174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222D5D43-2942-2701-5709-530DC7C26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Autofit/>
          </a:bodyPr>
          <a:lstStyle/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Objetivos 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das Linhas de Defesa: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Garantir maior transparência e efetividade nas contratações públicas.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Prevenir fraudes, erros e desvios de recursos.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Fomentar uma cultura organizacional orientada para o controle e a gestão de riscos. </a:t>
            </a: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30213" indent="-342900"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Fortalecer a governança pública. </a:t>
            </a: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0"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</p:spTree>
    <p:extLst>
      <p:ext uri="{BB962C8B-B14F-4D97-AF65-F5344CB8AC3E}">
        <p14:creationId xmlns:p14="http://schemas.microsoft.com/office/powerpoint/2010/main" xmlns="" val="305052982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2E2EFB4-2E5B-C268-1905-742821924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14D98929-4300-8A63-69FB-EC2982F376D4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Linhas de Defesa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Retângulo de cantos arredondados 4"/>
          <p:cNvSpPr/>
          <p:nvPr/>
        </p:nvSpPr>
        <p:spPr>
          <a:xfrm>
            <a:off x="2147392" y="814941"/>
            <a:ext cx="7704856" cy="864096"/>
          </a:xfrm>
          <a:prstGeom prst="roundRect">
            <a:avLst/>
          </a:prstGeom>
          <a:solidFill>
            <a:srgbClr val="FF8000"/>
          </a:solidFill>
          <a:ln>
            <a:solidFill>
              <a:srgbClr val="FF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solidFill>
                  <a:schemeClr val="tx1"/>
                </a:solidFill>
              </a:rPr>
              <a:t>Evoluir sempre! </a:t>
            </a:r>
            <a:endParaRPr lang="pt-BR" sz="4400" b="1" dirty="0">
              <a:noFill/>
            </a:endParaRPr>
          </a:p>
        </p:txBody>
      </p:sp>
      <p:sp>
        <p:nvSpPr>
          <p:cNvPr id="7" name="Retângulo de cantos arredondados 3">
            <a:extLst>
              <a:ext uri="{FF2B5EF4-FFF2-40B4-BE49-F238E27FC236}">
                <a16:creationId xmlns:a16="http://schemas.microsoft.com/office/drawing/2014/main" xmlns="" id="{89C70957-337A-10F5-DC10-29A7B277921B}"/>
              </a:ext>
            </a:extLst>
          </p:cNvPr>
          <p:cNvSpPr/>
          <p:nvPr/>
        </p:nvSpPr>
        <p:spPr>
          <a:xfrm>
            <a:off x="2180049" y="2248407"/>
            <a:ext cx="7848872" cy="3168352"/>
          </a:xfrm>
          <a:prstGeom prst="roundRect">
            <a:avLst/>
          </a:prstGeom>
          <a:solidFill>
            <a:srgbClr val="FF8000"/>
          </a:solidFill>
          <a:ln>
            <a:solidFill>
              <a:srgbClr val="FF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solidFill>
                  <a:schemeClr val="tx1"/>
                </a:solidFill>
              </a:rPr>
              <a:t>AURENILSON CIPRIANO</a:t>
            </a:r>
          </a:p>
          <a:p>
            <a:pPr algn="ctr"/>
            <a:r>
              <a:rPr lang="pt-BR" sz="4400" b="1" dirty="0">
                <a:solidFill>
                  <a:schemeClr val="tx1"/>
                </a:solidFill>
              </a:rPr>
              <a:t>(43) 99620-8122</a:t>
            </a:r>
          </a:p>
          <a:p>
            <a:pPr algn="ctr"/>
            <a:r>
              <a:rPr lang="pt-BR" sz="4200" b="1" dirty="0" smtClean="0">
                <a:solidFill>
                  <a:schemeClr val="tx1"/>
                </a:solidFill>
              </a:rPr>
              <a:t>aurenilson.cipriano@gmail.com</a:t>
            </a:r>
            <a:r>
              <a:rPr lang="pt-BR" sz="4400" b="1" dirty="0" smtClean="0">
                <a:solidFill>
                  <a:schemeClr val="tx1"/>
                </a:solidFill>
              </a:rPr>
              <a:t> </a:t>
            </a:r>
            <a:endParaRPr lang="pt-BR" sz="4400" b="1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052982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702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A6D7078D-8646-AC17-43DB-4B2F7E9D5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D42F497D-DBD0-7985-8D3D-0D8265ECA3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0300"/>
            <a:ext cx="10515600" cy="4351338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Novos modos de disputa </a:t>
            </a: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Aberto: propostas apresentadas simultaneamente e em lances sucessivos.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Fechado: propostas sigilosas, sem lances.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Aberto e fechado: combinação de ambos. </a:t>
            </a:r>
          </a:p>
          <a:p>
            <a:pPr algn="just" fontAlgn="base">
              <a:lnSpc>
                <a:spcPct val="100000"/>
              </a:lnSpc>
              <a:spcBef>
                <a:spcPts val="0"/>
              </a:spcBef>
            </a:pPr>
            <a:endParaRPr lang="pt-B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0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➡ Adoção conforme a conveniência e especificidade do objeto.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2301729D-7455-A6DF-17DD-9718E3ECF991}"/>
              </a:ext>
            </a:extLst>
          </p:cNvPr>
          <p:cNvSpPr txBox="1">
            <a:spLocks/>
          </p:cNvSpPr>
          <p:nvPr/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solidFill>
                  <a:schemeClr val="accent2"/>
                </a:solidFill>
              </a:rPr>
              <a:t>Novidades trazidas pela Lei 14.133/2021 </a:t>
            </a:r>
          </a:p>
        </p:txBody>
      </p:sp>
    </p:spTree>
    <p:extLst>
      <p:ext uri="{BB962C8B-B14F-4D97-AF65-F5344CB8AC3E}">
        <p14:creationId xmlns:p14="http://schemas.microsoft.com/office/powerpoint/2010/main" xmlns="" val="5744219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</TotalTime>
  <Words>4641</Words>
  <Application>Microsoft Office PowerPoint</Application>
  <PresentationFormat>Personalizar</PresentationFormat>
  <Paragraphs>853</Paragraphs>
  <Slides>87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87</vt:i4>
      </vt:variant>
    </vt:vector>
  </HeadingPairs>
  <TitlesOfParts>
    <vt:vector size="88" baseType="lpstr">
      <vt:lpstr>Tema do Office</vt:lpstr>
      <vt:lpstr>Slide 1</vt:lpstr>
      <vt:lpstr> </vt:lpstr>
      <vt:lpstr> </vt:lpstr>
      <vt:lpstr> </vt:lpstr>
      <vt:lpstr> 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 </vt:lpstr>
      <vt:lpstr>Slide 19</vt:lpstr>
      <vt:lpstr> </vt:lpstr>
      <vt:lpstr>Slide 21</vt:lpstr>
      <vt:lpstr>Slide 22</vt:lpstr>
      <vt:lpstr>Slide 23</vt:lpstr>
      <vt:lpstr>Slide 24</vt:lpstr>
      <vt:lpstr>Slide 25</vt:lpstr>
      <vt:lpstr> 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 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 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 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 Andrade Chaves Gois</dc:creator>
  <cp:lastModifiedBy>aurenilson.cipriano</cp:lastModifiedBy>
  <cp:revision>127</cp:revision>
  <dcterms:created xsi:type="dcterms:W3CDTF">2022-11-09T13:06:59Z</dcterms:created>
  <dcterms:modified xsi:type="dcterms:W3CDTF">2025-06-04T17:07:07Z</dcterms:modified>
</cp:coreProperties>
</file>